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4" r:id="rId5"/>
    <p:sldId id="265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3" r:id="rId24"/>
    <p:sldId id="279" r:id="rId25"/>
    <p:sldId id="280" r:id="rId26"/>
    <p:sldId id="285" r:id="rId27"/>
    <p:sldId id="286" r:id="rId28"/>
    <p:sldId id="282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465CA-2144-CA46-B945-075EA43365D8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F4144-5777-024B-8090-ACEB20776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36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velihoods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77884-64EB-CD4E-A376-F32463B7A1DD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9580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I’ve changed the text on the gap and what it means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27D27-0C7F-4EC9-B701-6089464D3251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27984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I’ve added in the Light</a:t>
            </a:r>
            <a:r>
              <a:rPr lang="en-ZA" baseline="0" dirty="0" smtClean="0"/>
              <a:t> G</a:t>
            </a:r>
            <a:r>
              <a:rPr lang="en-ZA" dirty="0" smtClean="0"/>
              <a:t>reen Overlay to highlight HEA’s connections with the standard DRM Framework (used</a:t>
            </a:r>
            <a:r>
              <a:rPr lang="en-ZA" baseline="0" dirty="0" smtClean="0"/>
              <a:t> by NDMC and DCoG)</a:t>
            </a:r>
            <a:r>
              <a:rPr lang="en-ZA" dirty="0" smtClean="0"/>
              <a:t> with its</a:t>
            </a:r>
            <a:r>
              <a:rPr lang="en-ZA" baseline="0" dirty="0" smtClean="0"/>
              <a:t> </a:t>
            </a:r>
            <a:r>
              <a:rPr lang="en-ZA" dirty="0" smtClean="0"/>
              <a:t>definitions of Risk, Vulnerability, Capacity and Hazard. In a sense, HEA </a:t>
            </a:r>
            <a:r>
              <a:rPr lang="en-ZA" i="1" dirty="0" smtClean="0"/>
              <a:t>operationalises </a:t>
            </a:r>
            <a:r>
              <a:rPr lang="en-ZA" i="0" dirty="0" smtClean="0"/>
              <a:t>the DRM framework because it makes a clear link between people’s Risk (the outcome), the Hazard and their Vulnerability to that particular hazard or set of hazards.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9311-6721-904E-B9B6-BB20D18C165B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7589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F4144-5777-024B-8090-ACEB2077600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08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055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34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66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24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85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51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88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3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A564C-5D88-C34B-9E08-6F206D43A62B}" type="datetimeFigureOut">
              <a:rPr lang="en-US" smtClean="0"/>
              <a:t>15/12/09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F8D0E-7B8C-9843-B325-A9BFDE50D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24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microsoft.com/office/2007/relationships/hdphoto" Target="../media/hdphoto2.wdp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1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SAVAC / LimVAC Outcome and Forecast Assessment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Limpopo Province</a:t>
            </a:r>
          </a:p>
          <a:p>
            <a:r>
              <a:rPr lang="en-GB" dirty="0" smtClean="0"/>
              <a:t>October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801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Previously Completed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Baselines shared with SAVAC in March 2015</a:t>
            </a:r>
          </a:p>
          <a:p>
            <a:r>
              <a:rPr lang="en-GB" dirty="0" smtClean="0"/>
              <a:t>Both Continuum and Livelihoods results were presented</a:t>
            </a:r>
          </a:p>
          <a:p>
            <a:r>
              <a:rPr lang="en-GB" dirty="0" smtClean="0"/>
              <a:t>Reports and Baselines Profiles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35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Forecasts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Important to understand the </a:t>
            </a:r>
            <a:r>
              <a:rPr lang="en-GB" b="1" dirty="0" smtClean="0">
                <a:solidFill>
                  <a:srgbClr val="FF0000"/>
                </a:solidFill>
              </a:rPr>
              <a:t>timing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A livelihoods baseline covers a period of a </a:t>
            </a:r>
            <a:r>
              <a:rPr lang="en-GB" u="sng" dirty="0" smtClean="0">
                <a:solidFill>
                  <a:srgbClr val="000000"/>
                </a:solidFill>
              </a:rPr>
              <a:t>whole </a:t>
            </a:r>
            <a:r>
              <a:rPr lang="en-GB" u="sng" dirty="0">
                <a:solidFill>
                  <a:srgbClr val="000000"/>
                </a:solidFill>
              </a:rPr>
              <a:t>y</a:t>
            </a:r>
            <a:r>
              <a:rPr lang="en-GB" u="sng" dirty="0" smtClean="0">
                <a:solidFill>
                  <a:srgbClr val="000000"/>
                </a:solidFill>
              </a:rPr>
              <a:t>ear </a:t>
            </a:r>
            <a:r>
              <a:rPr lang="en-GB" dirty="0" smtClean="0">
                <a:solidFill>
                  <a:srgbClr val="000000"/>
                </a:solidFill>
              </a:rPr>
              <a:t>– a </a:t>
            </a:r>
            <a:r>
              <a:rPr lang="en-GB" b="1" i="1" dirty="0" smtClean="0">
                <a:solidFill>
                  <a:srgbClr val="008000"/>
                </a:solidFill>
              </a:rPr>
              <a:t>Consumption Year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In a crop farming livelihood system, the Consumption Year runs from the </a:t>
            </a:r>
            <a:r>
              <a:rPr lang="en-GB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beginning of the harvest until the next harvest</a:t>
            </a:r>
          </a:p>
          <a:p>
            <a:r>
              <a:rPr lang="en-GB" dirty="0" smtClean="0"/>
              <a:t>In all Limpopo LZs, this is usually from </a:t>
            </a:r>
            <a:r>
              <a:rPr lang="en-GB" b="1" dirty="0" smtClean="0">
                <a:solidFill>
                  <a:srgbClr val="E46C0A"/>
                </a:solidFill>
              </a:rPr>
              <a:t>April to the following March</a:t>
            </a:r>
            <a:endParaRPr lang="en-GB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0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Forecasts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Forecasting is always a </a:t>
            </a:r>
            <a:r>
              <a:rPr lang="en-GB" b="1" dirty="0" smtClean="0">
                <a:solidFill>
                  <a:srgbClr val="FF0000"/>
                </a:solidFill>
              </a:rPr>
              <a:t>guess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The aim is to be as realistic as possible and to use as much  known data as possible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Must be balanced against looking as far forward as possible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Usually, based on the </a:t>
            </a:r>
            <a:r>
              <a:rPr lang="en-GB" b="1" i="1" dirty="0" smtClean="0">
                <a:solidFill>
                  <a:srgbClr val="008000"/>
                </a:solidFill>
              </a:rPr>
              <a:t>Consumption Year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Make the forecast at the </a:t>
            </a:r>
            <a:r>
              <a:rPr lang="en-GB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beginning of the Consumption Year</a:t>
            </a:r>
          </a:p>
          <a:p>
            <a:r>
              <a:rPr lang="en-GB" dirty="0" smtClean="0"/>
              <a:t>Use information from crop harvest, economic data and other known sources</a:t>
            </a:r>
          </a:p>
          <a:p>
            <a:r>
              <a:rPr lang="en-GB" b="1" dirty="0" smtClean="0">
                <a:solidFill>
                  <a:srgbClr val="E46C0A"/>
                </a:solidFill>
              </a:rPr>
              <a:t>Assumptions and scenarios </a:t>
            </a:r>
            <a:r>
              <a:rPr lang="en-GB" dirty="0" smtClean="0"/>
              <a:t>for still-unknown variables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16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OFA Limpopo 2015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Covers period April 2015 to March 2016</a:t>
            </a:r>
          </a:p>
          <a:p>
            <a:r>
              <a:rPr lang="en-GB" dirty="0" smtClean="0"/>
              <a:t>Still forward looking</a:t>
            </a:r>
          </a:p>
          <a:p>
            <a:r>
              <a:rPr lang="en-GB" dirty="0" smtClean="0"/>
              <a:t>Was undertaken in October 2015, so many trends emerging – cementing the scenarios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467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56"/>
            <a:ext cx="8229600" cy="913811"/>
          </a:xfrm>
        </p:spPr>
        <p:txBody>
          <a:bodyPr/>
          <a:lstStyle/>
          <a:p>
            <a:r>
              <a:rPr lang="en-GB" dirty="0" smtClean="0"/>
              <a:t>Hazard Definition</a:t>
            </a:r>
            <a:endParaRPr lang="en-GB" dirty="0"/>
          </a:p>
        </p:txBody>
      </p:sp>
      <p:pic>
        <p:nvPicPr>
          <p:cNvPr id="7" name="Content Placeholder 6" descr="affected_areas0_im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0" r="-4890"/>
          <a:stretch>
            <a:fillRect/>
          </a:stretch>
        </p:blipFill>
        <p:spPr>
          <a:xfrm>
            <a:off x="0" y="749300"/>
            <a:ext cx="9144000" cy="6108700"/>
          </a:xfrm>
        </p:spPr>
      </p:pic>
    </p:spTree>
    <p:extLst>
      <p:ext uri="{BB962C8B-B14F-4D97-AF65-F5344CB8AC3E}">
        <p14:creationId xmlns:p14="http://schemas.microsoft.com/office/powerpoint/2010/main" val="415581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56"/>
            <a:ext cx="8229600" cy="913811"/>
          </a:xfrm>
        </p:spPr>
        <p:txBody>
          <a:bodyPr/>
          <a:lstStyle/>
          <a:p>
            <a:r>
              <a:rPr lang="en-GB" dirty="0" smtClean="0"/>
              <a:t>Hazard Definition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4" y="749300"/>
            <a:ext cx="8329431" cy="6108700"/>
          </a:xfrm>
        </p:spPr>
      </p:pic>
    </p:spTree>
    <p:extLst>
      <p:ext uri="{BB962C8B-B14F-4D97-AF65-F5344CB8AC3E}">
        <p14:creationId xmlns:p14="http://schemas.microsoft.com/office/powerpoint/2010/main" val="350866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56"/>
            <a:ext cx="8229600" cy="913811"/>
          </a:xfrm>
        </p:spPr>
        <p:txBody>
          <a:bodyPr/>
          <a:lstStyle/>
          <a:p>
            <a:r>
              <a:rPr lang="en-GB" dirty="0" smtClean="0"/>
              <a:t>Hazard Definition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9" y="749300"/>
            <a:ext cx="8336181" cy="6108700"/>
          </a:xfrm>
        </p:spPr>
      </p:pic>
    </p:spTree>
    <p:extLst>
      <p:ext uri="{BB962C8B-B14F-4D97-AF65-F5344CB8AC3E}">
        <p14:creationId xmlns:p14="http://schemas.microsoft.com/office/powerpoint/2010/main" val="350866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56"/>
            <a:ext cx="8229600" cy="913811"/>
          </a:xfrm>
        </p:spPr>
        <p:txBody>
          <a:bodyPr/>
          <a:lstStyle/>
          <a:p>
            <a:r>
              <a:rPr lang="en-GB" dirty="0" smtClean="0"/>
              <a:t>Hazard Definition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9" y="749300"/>
            <a:ext cx="8336181" cy="6108700"/>
          </a:xfrm>
        </p:spPr>
      </p:pic>
    </p:spTree>
    <p:extLst>
      <p:ext uri="{BB962C8B-B14F-4D97-AF65-F5344CB8AC3E}">
        <p14:creationId xmlns:p14="http://schemas.microsoft.com/office/powerpoint/2010/main" val="350866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56"/>
            <a:ext cx="8229600" cy="913811"/>
          </a:xfrm>
        </p:spPr>
        <p:txBody>
          <a:bodyPr/>
          <a:lstStyle/>
          <a:p>
            <a:r>
              <a:rPr lang="en-GB" dirty="0" smtClean="0"/>
              <a:t>Hazard Definition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4" y="749300"/>
            <a:ext cx="8329431" cy="6108700"/>
          </a:xfrm>
        </p:spPr>
      </p:pic>
    </p:spTree>
    <p:extLst>
      <p:ext uri="{BB962C8B-B14F-4D97-AF65-F5344CB8AC3E}">
        <p14:creationId xmlns:p14="http://schemas.microsoft.com/office/powerpoint/2010/main" val="212935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56"/>
            <a:ext cx="8229600" cy="913811"/>
          </a:xfrm>
        </p:spPr>
        <p:txBody>
          <a:bodyPr/>
          <a:lstStyle/>
          <a:p>
            <a:r>
              <a:rPr lang="en-GB" dirty="0" smtClean="0"/>
              <a:t>Hazard Definition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4" y="749300"/>
            <a:ext cx="8329431" cy="6108700"/>
          </a:xfrm>
        </p:spPr>
      </p:pic>
    </p:spTree>
    <p:extLst>
      <p:ext uri="{BB962C8B-B14F-4D97-AF65-F5344CB8AC3E}">
        <p14:creationId xmlns:p14="http://schemas.microsoft.com/office/powerpoint/2010/main" val="212935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Purpose of the Assessment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 SAVAC to assess the impact of the on-going drought in areas where baseline studies are complete</a:t>
            </a:r>
          </a:p>
          <a:p>
            <a:r>
              <a:rPr lang="en-GB" dirty="0" smtClean="0"/>
              <a:t>To demonstrate the effectiveness of the assessment framework with a view to rolling out further assessments in other provinces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042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56"/>
            <a:ext cx="8229600" cy="913811"/>
          </a:xfrm>
        </p:spPr>
        <p:txBody>
          <a:bodyPr/>
          <a:lstStyle/>
          <a:p>
            <a:r>
              <a:rPr lang="en-GB" dirty="0" smtClean="0"/>
              <a:t>Hazard Definition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9" y="749300"/>
            <a:ext cx="8336181" cy="6108700"/>
          </a:xfrm>
        </p:spPr>
      </p:pic>
    </p:spTree>
    <p:extLst>
      <p:ext uri="{BB962C8B-B14F-4D97-AF65-F5344CB8AC3E}">
        <p14:creationId xmlns:p14="http://schemas.microsoft.com/office/powerpoint/2010/main" val="58937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Problem Specifications (Hazard Definition)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Drought Affected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Very bad crop production: 20% of Baseline (-80%)</a:t>
            </a:r>
          </a:p>
          <a:p>
            <a:r>
              <a:rPr lang="en-GB" dirty="0" smtClean="0">
                <a:solidFill>
                  <a:srgbClr val="008000"/>
                </a:solidFill>
              </a:rPr>
              <a:t>Bad </a:t>
            </a:r>
            <a:r>
              <a:rPr lang="en-GB" dirty="0" err="1" smtClean="0">
                <a:solidFill>
                  <a:srgbClr val="008000"/>
                </a:solidFill>
              </a:rPr>
              <a:t>agric</a:t>
            </a:r>
            <a:r>
              <a:rPr lang="en-GB" dirty="0" smtClean="0">
                <a:solidFill>
                  <a:srgbClr val="008000"/>
                </a:solidFill>
              </a:rPr>
              <a:t> work opportunities: 30% to 60% of Baseline (-70% to -40%)</a:t>
            </a:r>
          </a:p>
          <a:p>
            <a:r>
              <a:rPr lang="en-GB" dirty="0" smtClean="0">
                <a:solidFill>
                  <a:srgbClr val="008000"/>
                </a:solidFill>
              </a:rPr>
              <a:t>Other work normal</a:t>
            </a:r>
          </a:p>
          <a:p>
            <a:r>
              <a:rPr lang="en-GB" dirty="0" smtClean="0">
                <a:solidFill>
                  <a:srgbClr val="0000FF"/>
                </a:solidFill>
              </a:rPr>
              <a:t>Livestock production affected by earlier sales and poor condition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Less Drought Affected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Fairly normal crop production: 80% to 100% of normal (-20%  to 0%)</a:t>
            </a:r>
          </a:p>
          <a:p>
            <a:r>
              <a:rPr lang="en-GB" dirty="0" smtClean="0">
                <a:solidFill>
                  <a:srgbClr val="008000"/>
                </a:solidFill>
              </a:rPr>
              <a:t>Also bad </a:t>
            </a:r>
            <a:r>
              <a:rPr lang="en-GB" dirty="0" err="1" smtClean="0">
                <a:solidFill>
                  <a:srgbClr val="008000"/>
                </a:solidFill>
              </a:rPr>
              <a:t>agric</a:t>
            </a:r>
            <a:r>
              <a:rPr lang="en-GB" dirty="0" smtClean="0">
                <a:solidFill>
                  <a:srgbClr val="008000"/>
                </a:solidFill>
              </a:rPr>
              <a:t> work opportunities: 40% to 70% (-60% to -30%)</a:t>
            </a:r>
          </a:p>
          <a:p>
            <a:r>
              <a:rPr lang="en-GB" dirty="0" smtClean="0">
                <a:solidFill>
                  <a:srgbClr val="008000"/>
                </a:solidFill>
              </a:rPr>
              <a:t>Other work normal</a:t>
            </a:r>
          </a:p>
          <a:p>
            <a:r>
              <a:rPr lang="en-GB" dirty="0" smtClean="0">
                <a:solidFill>
                  <a:srgbClr val="0000FF"/>
                </a:solidFill>
              </a:rPr>
              <a:t>Livestock production not as severely affected</a:t>
            </a:r>
            <a:endParaRPr lang="en-GB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468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Problem Specifications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Purchase prices, e.g. Staple (+12%), other food (+11%) [Stats SA CPI]</a:t>
            </a:r>
          </a:p>
          <a:p>
            <a:r>
              <a:rPr lang="en-GB" dirty="0" smtClean="0"/>
              <a:t>Sales prices – usually +7% to +15% (depends on commodity [NAMC]</a:t>
            </a:r>
          </a:p>
          <a:p>
            <a:r>
              <a:rPr lang="en-GB" dirty="0" smtClean="0"/>
              <a:t>Access to social grants – no change</a:t>
            </a:r>
          </a:p>
          <a:p>
            <a:r>
              <a:rPr lang="en-GB" dirty="0" smtClean="0"/>
              <a:t>Social grant amounts (wage) – 7%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34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Outcomes Presentation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production that is consumed directly monetised into “income”</a:t>
            </a:r>
          </a:p>
          <a:p>
            <a:r>
              <a:rPr lang="en-GB" dirty="0" smtClean="0"/>
              <a:t>This “Total Income” compared against three levels (based on Statistics SAs Income Expenditure Surveys):</a:t>
            </a:r>
          </a:p>
          <a:p>
            <a:pPr lvl="1"/>
            <a:r>
              <a:rPr lang="en-GB" dirty="0" smtClean="0"/>
              <a:t>Food Poverty Line</a:t>
            </a:r>
          </a:p>
          <a:p>
            <a:pPr lvl="1"/>
            <a:r>
              <a:rPr lang="en-GB" dirty="0" smtClean="0"/>
              <a:t>Lower Bound Poverty Line</a:t>
            </a:r>
          </a:p>
          <a:p>
            <a:pPr lvl="1"/>
            <a:r>
              <a:rPr lang="en-GB" dirty="0" smtClean="0"/>
              <a:t>Upper Bound poverty Line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18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Analysis – Example of Affected </a:t>
            </a:r>
            <a:r>
              <a:rPr lang="en-GB" dirty="0" err="1" smtClean="0"/>
              <a:t>vs</a:t>
            </a:r>
            <a:r>
              <a:rPr lang="en-GB" dirty="0" smtClean="0"/>
              <a:t> Unaffected</a:t>
            </a:r>
            <a:endParaRPr lang="en-GB" dirty="0"/>
          </a:p>
        </p:txBody>
      </p:sp>
      <p:pic>
        <p:nvPicPr>
          <p:cNvPr id="5" name="Content Placeholder 4" descr="zaslc_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06" r="-6406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80588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Analysis – Example of Affected </a:t>
            </a:r>
            <a:r>
              <a:rPr lang="en-GB" dirty="0" err="1" smtClean="0"/>
              <a:t>vs</a:t>
            </a:r>
            <a:r>
              <a:rPr lang="en-GB" dirty="0" smtClean="0"/>
              <a:t> Unaffected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53" y="1600200"/>
            <a:ext cx="8105494" cy="5257800"/>
          </a:xfrm>
        </p:spPr>
      </p:pic>
    </p:spTree>
    <p:extLst>
      <p:ext uri="{BB962C8B-B14F-4D97-AF65-F5344CB8AC3E}">
        <p14:creationId xmlns:p14="http://schemas.microsoft.com/office/powerpoint/2010/main" val="230102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Analysis – Example of Affected </a:t>
            </a:r>
            <a:r>
              <a:rPr lang="en-GB" dirty="0" err="1" smtClean="0"/>
              <a:t>vs</a:t>
            </a:r>
            <a:r>
              <a:rPr lang="en-GB" dirty="0" smtClean="0"/>
              <a:t> Unaffected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53" y="1600200"/>
            <a:ext cx="8105494" cy="5257800"/>
          </a:xfrm>
        </p:spPr>
      </p:pic>
    </p:spTree>
    <p:extLst>
      <p:ext uri="{BB962C8B-B14F-4D97-AF65-F5344CB8AC3E}">
        <p14:creationId xmlns:p14="http://schemas.microsoft.com/office/powerpoint/2010/main" val="208410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Analysis – Example of Affected </a:t>
            </a:r>
            <a:r>
              <a:rPr lang="en-GB" dirty="0" err="1" smtClean="0"/>
              <a:t>vs</a:t>
            </a:r>
            <a:r>
              <a:rPr lang="en-GB" dirty="0" smtClean="0"/>
              <a:t> Unaffected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53" y="1600200"/>
            <a:ext cx="8105494" cy="5257800"/>
          </a:xfrm>
        </p:spPr>
      </p:pic>
    </p:spTree>
    <p:extLst>
      <p:ext uri="{BB962C8B-B14F-4D97-AF65-F5344CB8AC3E}">
        <p14:creationId xmlns:p14="http://schemas.microsoft.com/office/powerpoint/2010/main" val="208410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driver: Food Purchase Prices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48821"/>
          </a:xfrm>
        </p:spPr>
        <p:txBody>
          <a:bodyPr/>
          <a:lstStyle/>
          <a:p>
            <a:r>
              <a:rPr lang="en-GB" dirty="0" smtClean="0"/>
              <a:t>Scenarios for effect of price changes on deficits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10" y="2690365"/>
            <a:ext cx="76200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13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Impact of possible rising prices on livelihoods dues to </a:t>
            </a:r>
          </a:p>
          <a:p>
            <a:pPr lvl="1"/>
            <a:r>
              <a:rPr lang="en-GB" dirty="0" smtClean="0"/>
              <a:t>Low commercial production in 2016</a:t>
            </a:r>
          </a:p>
          <a:p>
            <a:pPr lvl="1"/>
            <a:r>
              <a:rPr lang="en-GB" dirty="0" smtClean="0"/>
              <a:t>Weak Rand</a:t>
            </a:r>
            <a:endParaRPr lang="en-GB" dirty="0"/>
          </a:p>
          <a:p>
            <a:r>
              <a:rPr lang="en-GB" dirty="0" smtClean="0"/>
              <a:t>Synthesise baselines for other rural areas?</a:t>
            </a:r>
          </a:p>
          <a:p>
            <a:pPr lvl="1"/>
            <a:r>
              <a:rPr lang="en-GB" dirty="0" smtClean="0"/>
              <a:t>Poverty nodes overlaid onto livelihood zones</a:t>
            </a:r>
          </a:p>
          <a:p>
            <a:pPr lvl="1"/>
            <a:r>
              <a:rPr lang="en-GB" dirty="0" smtClean="0"/>
              <a:t>Use NISIS, Income-Expend Surveys, LSS, etc.</a:t>
            </a:r>
          </a:p>
          <a:p>
            <a:pPr lvl="1"/>
            <a:r>
              <a:rPr lang="en-GB" dirty="0" smtClean="0"/>
              <a:t>Make and approximate projection for 2016-17</a:t>
            </a:r>
          </a:p>
          <a:p>
            <a:r>
              <a:rPr lang="en-GB" dirty="0" smtClean="0"/>
              <a:t>Follow up with more baselines surveys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7995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SAVAC Framework for Assessment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dirty="0" smtClean="0"/>
              <a:t>After much deliberation the TRT and SAVAC </a:t>
            </a:r>
            <a:r>
              <a:rPr lang="en-ZA" dirty="0" smtClean="0"/>
              <a:t>agreed </a:t>
            </a:r>
            <a:r>
              <a:rPr lang="en-ZA" dirty="0" smtClean="0"/>
              <a:t>to combine two different types of information: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 smtClean="0"/>
              <a:t>Cross-sectional </a:t>
            </a:r>
            <a:r>
              <a:rPr lang="en-ZA" dirty="0"/>
              <a:t>s</a:t>
            </a:r>
            <a:r>
              <a:rPr lang="en-ZA" dirty="0" smtClean="0"/>
              <a:t>urvey </a:t>
            </a:r>
            <a:r>
              <a:rPr lang="en-ZA" dirty="0"/>
              <a:t>a</a:t>
            </a:r>
            <a:r>
              <a:rPr lang="en-ZA" dirty="0" smtClean="0"/>
              <a:t>nalysis</a:t>
            </a:r>
          </a:p>
          <a:p>
            <a:pPr marL="914400" lvl="1" indent="-514350"/>
            <a:r>
              <a:rPr lang="en-ZA" dirty="0" smtClean="0"/>
              <a:t>“Food Security Continuum”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 smtClean="0"/>
              <a:t>Longitudinal projections and forecast analysis</a:t>
            </a:r>
          </a:p>
          <a:p>
            <a:pPr lvl="1"/>
            <a:r>
              <a:rPr lang="en-ZA" dirty="0"/>
              <a:t> </a:t>
            </a:r>
            <a:r>
              <a:rPr lang="en-ZA" dirty="0" smtClean="0"/>
              <a:t>“Livelihoods-Based VA” “HEA”</a:t>
            </a:r>
          </a:p>
        </p:txBody>
      </p:sp>
    </p:spTree>
    <p:extLst>
      <p:ext uri="{BB962C8B-B14F-4D97-AF65-F5344CB8AC3E}">
        <p14:creationId xmlns:p14="http://schemas.microsoft.com/office/powerpoint/2010/main" val="109083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ZA" dirty="0" smtClean="0"/>
              <a:t>Developed to answer the need for information that can accurately describe proportions of populations in different FS categories, recognising:</a:t>
            </a:r>
          </a:p>
          <a:p>
            <a:r>
              <a:rPr lang="en-ZA" dirty="0" smtClean="0"/>
              <a:t>Need to identifiy any small groups of seriously hungry or deprived people</a:t>
            </a:r>
          </a:p>
          <a:p>
            <a:r>
              <a:rPr lang="en-ZA" dirty="0" smtClean="0"/>
              <a:t>Existance of many types of ‘hidden hunger’</a:t>
            </a:r>
          </a:p>
          <a:p>
            <a:r>
              <a:rPr lang="en-ZA" dirty="0" smtClean="0"/>
              <a:t>The fact even ‘food secure’ populations may be vulnerable to certain hazards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Cross-sectional Assessment:</a:t>
            </a:r>
            <a:br>
              <a:rPr lang="en-GB" b="1" dirty="0" smtClean="0"/>
            </a:br>
            <a:r>
              <a:rPr lang="en-GB" b="1" dirty="0" smtClean="0"/>
              <a:t>The Food Security Continuum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8666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ZA" dirty="0" smtClean="0"/>
              <a:t>Cross-sectional Surveys Analysis:</a:t>
            </a:r>
            <a:br>
              <a:rPr lang="en-ZA" dirty="0" smtClean="0"/>
            </a:br>
            <a:r>
              <a:rPr lang="en-ZA" dirty="0" smtClean="0"/>
              <a:t>Food Security Continuum </a:t>
            </a:r>
            <a:endParaRPr lang="en-GB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41860"/>
              </p:ext>
            </p:extLst>
          </p:nvPr>
        </p:nvGraphicFramePr>
        <p:xfrm>
          <a:off x="213359" y="1884815"/>
          <a:ext cx="8655992" cy="4455423"/>
        </p:xfrm>
        <a:graphic>
          <a:graphicData uri="http://schemas.openxmlformats.org/drawingml/2006/table">
            <a:tbl>
              <a:tblPr/>
              <a:tblGrid>
                <a:gridCol w="1389899"/>
                <a:gridCol w="1168517"/>
                <a:gridCol w="1133475"/>
                <a:gridCol w="1381125"/>
                <a:gridCol w="947866"/>
                <a:gridCol w="1317555"/>
                <a:gridCol w="1317555"/>
              </a:tblGrid>
              <a:tr h="51593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algn="ctr" fontAlgn="b"/>
                      <a:r>
                        <a:rPr lang="en-GB" sz="2000" b="1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Acute food insecurity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735" marR="7735" marT="7735" marB="0" vert="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Chronic </a:t>
                      </a:r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food insecurity</a:t>
                      </a:r>
                    </a:p>
                  </a:txBody>
                  <a:tcPr marL="7735" marR="7735" marT="7735" marB="0" vert="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Hidden </a:t>
                      </a:r>
                      <a:r>
                        <a:rPr lang="en-GB" sz="2000" b="1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hunger</a:t>
                      </a:r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871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2000" b="1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735" marR="7735" marT="77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871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2000" b="1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735" marR="7735" marT="773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871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algn="ctr" fontAlgn="b"/>
                      <a:r>
                        <a:rPr lang="en-ZA" sz="2000" b="1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Vulnerable to becoming food insecure in the future</a:t>
                      </a:r>
                      <a:endParaRPr lang="en-ZA" sz="2000" b="1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735" marR="7735" marT="7735" marB="0" vert="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AD2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Food secure</a:t>
                      </a:r>
                    </a:p>
                  </a:txBody>
                  <a:tcPr marL="7735" marR="7735" marT="7735" marB="0" vert="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2860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Under- nourished</a:t>
                      </a:r>
                    </a:p>
                  </a:txBody>
                  <a:tcPr marL="7735" marR="7735" marT="7735" marB="0" vert="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87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Adequate energy intake with micro-nutrient </a:t>
                      </a: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deficiencies</a:t>
                      </a:r>
                    </a:p>
                  </a:txBody>
                  <a:tcPr marL="7735" marR="7735" marT="7735" marB="0" vert="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D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Obesity with poverty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735" marR="7735" marT="7735" marB="0" vert="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6534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Starvation</a:t>
                      </a: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Food insecure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871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D2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Food secure 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AD2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826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Longitudinal Assessment:</a:t>
            </a:r>
            <a:br>
              <a:rPr lang="en-GB" b="1" dirty="0" smtClean="0"/>
            </a:br>
            <a:r>
              <a:rPr lang="en-GB" b="1" dirty="0" smtClean="0"/>
              <a:t>The Household Economy Approach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729"/>
            <a:ext cx="8229600" cy="1035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Developed to respond </a:t>
            </a:r>
            <a:r>
              <a:rPr lang="en-GB" dirty="0"/>
              <a:t>to a demand for </a:t>
            </a:r>
            <a:r>
              <a:rPr lang="en-GB" dirty="0" smtClean="0"/>
              <a:t>an assessment </a:t>
            </a:r>
            <a:r>
              <a:rPr lang="en-GB" dirty="0"/>
              <a:t>approach that could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043608" y="2584068"/>
            <a:ext cx="7018938" cy="386880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ZA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389184" y="2696719"/>
            <a:ext cx="633046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63550" indent="-4635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charset="0"/>
              <a:buChar char="Ø"/>
            </a:pPr>
            <a:r>
              <a:rPr lang="en-US" sz="3200" i="1" dirty="0">
                <a:latin typeface="Gill Sans Light"/>
                <a:cs typeface="Gill Sans Light"/>
              </a:rPr>
              <a:t>Quantify the problem</a:t>
            </a:r>
          </a:p>
          <a:p>
            <a:pPr eaLnBrk="1" hangingPunct="1">
              <a:spcBef>
                <a:spcPct val="50000"/>
              </a:spcBef>
              <a:buFont typeface="Wingdings" charset="0"/>
              <a:buChar char="Ø"/>
            </a:pPr>
            <a:r>
              <a:rPr lang="en-US" sz="3200" i="1" dirty="0">
                <a:latin typeface="Gill Sans Light"/>
                <a:cs typeface="Gill Sans Light"/>
              </a:rPr>
              <a:t>Allow for comparisons</a:t>
            </a:r>
          </a:p>
          <a:p>
            <a:pPr eaLnBrk="1" hangingPunct="1">
              <a:spcBef>
                <a:spcPct val="50000"/>
              </a:spcBef>
              <a:buFont typeface="Wingdings" charset="0"/>
              <a:buChar char="Ø"/>
            </a:pPr>
            <a:r>
              <a:rPr lang="en-US" sz="3200" i="1" dirty="0">
                <a:latin typeface="Gill Sans Light"/>
                <a:cs typeface="Gill Sans Light"/>
              </a:rPr>
              <a:t>Provide reliable </a:t>
            </a:r>
            <a:r>
              <a:rPr lang="en-US" sz="3200" i="1" dirty="0" smtClean="0">
                <a:latin typeface="Gill Sans Light"/>
                <a:cs typeface="Gill Sans Light"/>
              </a:rPr>
              <a:t>results for populations</a:t>
            </a:r>
            <a:endParaRPr lang="en-US" sz="3200" i="1" dirty="0">
              <a:latin typeface="Gill Sans Light"/>
              <a:cs typeface="Gill Sans Light"/>
            </a:endParaRPr>
          </a:p>
          <a:p>
            <a:pPr eaLnBrk="1" hangingPunct="1">
              <a:spcBef>
                <a:spcPct val="50000"/>
              </a:spcBef>
              <a:buFont typeface="Wingdings" charset="0"/>
              <a:buChar char="Ø"/>
            </a:pPr>
            <a:r>
              <a:rPr lang="en-US" sz="3200" i="1" dirty="0">
                <a:latin typeface="Gill Sans Light"/>
                <a:cs typeface="Gill Sans Light"/>
              </a:rPr>
              <a:t>Point to appropriate </a:t>
            </a:r>
            <a:r>
              <a:rPr lang="en-US" sz="3200" i="1" dirty="0" smtClean="0">
                <a:latin typeface="Gill Sans Light"/>
                <a:cs typeface="Gill Sans Light"/>
              </a:rPr>
              <a:t>policy responses</a:t>
            </a:r>
            <a:endParaRPr lang="en-US" sz="3200" i="1" dirty="0">
              <a:latin typeface="Gill Sans Light"/>
              <a:cs typeface="Gill Sans Light"/>
            </a:endParaRPr>
          </a:p>
          <a:p>
            <a:pPr eaLnBrk="1" hangingPunct="1">
              <a:spcBef>
                <a:spcPct val="50000"/>
              </a:spcBef>
              <a:buFont typeface="Wingdings" charset="0"/>
              <a:buChar char="Ø"/>
            </a:pPr>
            <a:r>
              <a:rPr lang="en-US" sz="3200" i="1" dirty="0">
                <a:latin typeface="Gill Sans Light"/>
                <a:cs typeface="Gill Sans Light"/>
              </a:rPr>
              <a:t>Be predictive</a:t>
            </a:r>
          </a:p>
        </p:txBody>
      </p:sp>
    </p:spTree>
    <p:extLst>
      <p:ext uri="{BB962C8B-B14F-4D97-AF65-F5344CB8AC3E}">
        <p14:creationId xmlns:p14="http://schemas.microsoft.com/office/powerpoint/2010/main" val="3302236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Longitudinal Framework</a:t>
            </a:r>
            <a:endParaRPr lang="en-ZA" dirty="0"/>
          </a:p>
        </p:txBody>
      </p:sp>
      <p:pic>
        <p:nvPicPr>
          <p:cNvPr id="13" name="Picture 3" descr="overview framework 3"/>
          <p:cNvPicPr>
            <a:picLocks noChangeAspect="1" noChangeArrowheads="1"/>
          </p:cNvPicPr>
          <p:nvPr/>
        </p:nvPicPr>
        <p:blipFill>
          <a:blip r:embed="rId3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538" y="2257191"/>
            <a:ext cx="5754565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ine 4"/>
          <p:cNvSpPr>
            <a:spLocks noChangeShapeType="1"/>
          </p:cNvSpPr>
          <p:nvPr/>
        </p:nvSpPr>
        <p:spPr bwMode="auto">
          <a:xfrm>
            <a:off x="2238661" y="3331781"/>
            <a:ext cx="4994031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356836" y="3478317"/>
            <a:ext cx="21101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Survival Threshold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2238661" y="3839769"/>
            <a:ext cx="4994031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2752660" y="2950791"/>
            <a:ext cx="35872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Livelihoods Protection Threshold</a:t>
            </a: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6431929" y="2665545"/>
            <a:ext cx="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ZA"/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6071220" y="3351345"/>
            <a:ext cx="671146" cy="381000"/>
            <a:chOff x="3766" y="1968"/>
            <a:chExt cx="458" cy="240"/>
          </a:xfrm>
        </p:grpSpPr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3792" y="1968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/>
                <a:t>Gap</a:t>
              </a: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3766" y="1968"/>
              <a:ext cx="432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</p:grp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1661538" y="2257191"/>
            <a:ext cx="5767754" cy="45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4" name="Text Box 26"/>
          <p:cNvSpPr txBox="1">
            <a:spLocks noChangeArrowheads="1"/>
          </p:cNvSpPr>
          <p:nvPr/>
        </p:nvSpPr>
        <p:spPr bwMode="auto">
          <a:xfrm>
            <a:off x="0" y="1052736"/>
            <a:ext cx="4348305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dirty="0" smtClean="0">
                <a:solidFill>
                  <a:srgbClr val="646567"/>
                </a:solidFill>
                <a:latin typeface="Gill Sans Light"/>
                <a:cs typeface="Gill Sans Light"/>
              </a:rPr>
              <a:t>Focuses what people are vulnerable to and how they </a:t>
            </a:r>
            <a:r>
              <a:rPr lang="en-US" dirty="0">
                <a:solidFill>
                  <a:srgbClr val="646567"/>
                </a:solidFill>
                <a:latin typeface="Gill Sans Light"/>
                <a:cs typeface="Gill Sans Light"/>
              </a:rPr>
              <a:t>might be able to cope.</a:t>
            </a:r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5807432" y="1123752"/>
            <a:ext cx="3368806" cy="1754327"/>
          </a:xfrm>
          <a:prstGeom prst="rect">
            <a:avLst/>
          </a:prstGeom>
          <a:solidFill>
            <a:srgbClr val="FEFF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i="1" dirty="0" smtClean="0">
                <a:solidFill>
                  <a:srgbClr val="800000"/>
                </a:solidFill>
                <a:latin typeface="Gill Sans SemiBold"/>
                <a:cs typeface="Gill Sans SemiBold"/>
              </a:rPr>
              <a:t>HEA analysis provides guidance on possible interventions by showing how households are affected by and respond to a hazard. This is essential for planning and decision-making</a:t>
            </a:r>
            <a:endParaRPr lang="en-US" sz="1800" i="1" dirty="0">
              <a:solidFill>
                <a:srgbClr val="800000"/>
              </a:solidFill>
              <a:latin typeface="Gill Sans SemiBold"/>
              <a:cs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6812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9"/>
          <p:cNvGrpSpPr/>
          <p:nvPr/>
        </p:nvGrpSpPr>
        <p:grpSpPr>
          <a:xfrm>
            <a:off x="323528" y="1772816"/>
            <a:ext cx="8640960" cy="5013176"/>
            <a:chOff x="488950" y="2728518"/>
            <a:chExt cx="8926512" cy="3615132"/>
          </a:xfrm>
        </p:grpSpPr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488950" y="2728518"/>
              <a:ext cx="8921750" cy="96400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ZA" dirty="0"/>
            </a:p>
          </p:txBody>
        </p:sp>
        <p:grpSp>
          <p:nvGrpSpPr>
            <p:cNvPr id="7" name="Group 40"/>
            <p:cNvGrpSpPr/>
            <p:nvPr/>
          </p:nvGrpSpPr>
          <p:grpSpPr>
            <a:xfrm>
              <a:off x="495300" y="3692525"/>
              <a:ext cx="8920162" cy="2651125"/>
              <a:chOff x="490538" y="3692525"/>
              <a:chExt cx="8920162" cy="2651125"/>
            </a:xfrm>
          </p:grpSpPr>
          <p:grpSp>
            <p:nvGrpSpPr>
              <p:cNvPr id="17" name="Group 29"/>
              <p:cNvGrpSpPr/>
              <p:nvPr/>
            </p:nvGrpSpPr>
            <p:grpSpPr>
              <a:xfrm>
                <a:off x="4598520" y="5089525"/>
                <a:ext cx="3088743" cy="276225"/>
                <a:chOff x="4598520" y="5089525"/>
                <a:chExt cx="3088743" cy="276225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4598520" y="5095875"/>
                  <a:ext cx="313205" cy="2698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6037822" y="5095875"/>
                  <a:ext cx="252000" cy="2698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435263" y="5089525"/>
                  <a:ext cx="252000" cy="2698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</p:grpSp>
          <p:sp>
            <p:nvSpPr>
              <p:cNvPr id="8" name="Rectangle 29"/>
              <p:cNvSpPr>
                <a:spLocks noChangeArrowheads="1"/>
              </p:cNvSpPr>
              <p:nvPr/>
            </p:nvSpPr>
            <p:spPr bwMode="auto">
              <a:xfrm>
                <a:off x="490538" y="3692525"/>
                <a:ext cx="8920162" cy="2651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ZA" dirty="0"/>
              </a:p>
            </p:txBody>
          </p:sp>
        </p:grpSp>
      </p:grpSp>
      <p:sp>
        <p:nvSpPr>
          <p:cNvPr id="43" name="Rounded Rectangle 42"/>
          <p:cNvSpPr/>
          <p:nvPr/>
        </p:nvSpPr>
        <p:spPr>
          <a:xfrm>
            <a:off x="395536" y="2348880"/>
            <a:ext cx="8496944" cy="720080"/>
          </a:xfrm>
          <a:prstGeom prst="round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>
              <a:lnSpc>
                <a:spcPts val="1420"/>
              </a:lnSpc>
            </a:pPr>
            <a:r>
              <a:rPr lang="en-ZA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DRM Framework</a:t>
            </a:r>
            <a:endParaRPr lang="en-ZA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ZA" dirty="0" smtClean="0"/>
              <a:t>Longitudinal Framework </a:t>
            </a:r>
            <a:r>
              <a:rPr lang="en-ZA" dirty="0" smtClean="0"/>
              <a:t>Summary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908721"/>
            <a:ext cx="8784976" cy="86409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3600" dirty="0"/>
              <a:t>In practice this process is broken into six </a:t>
            </a:r>
            <a:r>
              <a:rPr lang="en-US" sz="3600" dirty="0" smtClean="0"/>
              <a:t>(2 x 3) steps:</a:t>
            </a:r>
            <a:endParaRPr lang="en-US" sz="3600" dirty="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1272881" y="1942233"/>
            <a:ext cx="17149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(BASELINE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3707904" y="1942233"/>
            <a:ext cx="14401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HAZARD)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2987824" y="1942233"/>
            <a:ext cx="5040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x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5004032" y="1942233"/>
            <a:ext cx="1368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(COPING 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7542944" y="1942233"/>
            <a:ext cx="15655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Gill Sans Light"/>
                <a:cs typeface="Gill Sans Light"/>
              </a:rPr>
              <a:t>OUTCOME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4788024" y="1916832"/>
            <a:ext cx="4320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+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7307018" y="1916832"/>
            <a:ext cx="2533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Gill Sans Light"/>
                <a:cs typeface="Gill Sans Light"/>
              </a:rPr>
              <a:t>=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6084168" y="1916832"/>
            <a:ext cx="4320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x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336328" y="1925299"/>
            <a:ext cx="1188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HAZARD)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)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7583" y="2607130"/>
            <a:ext cx="2088206" cy="369332"/>
          </a:xfrm>
          <a:prstGeom prst="rect">
            <a:avLst/>
          </a:prstGeom>
          <a:solidFill>
            <a:srgbClr val="C0DA7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>
                <a:solidFill>
                  <a:srgbClr val="646567"/>
                </a:solidFill>
                <a:latin typeface="Gill Sans"/>
                <a:cs typeface="Gill Sans"/>
              </a:rPr>
              <a:t>Vulnerability</a:t>
            </a:r>
            <a:endParaRPr lang="en-ZA" dirty="0">
              <a:solidFill>
                <a:srgbClr val="646567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5904" y="2607130"/>
            <a:ext cx="1476176" cy="369332"/>
          </a:xfrm>
          <a:prstGeom prst="rect">
            <a:avLst/>
          </a:prstGeom>
          <a:solidFill>
            <a:srgbClr val="C0DA7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>
                <a:solidFill>
                  <a:srgbClr val="646567"/>
                </a:solidFill>
                <a:latin typeface="Gill Sans"/>
                <a:cs typeface="Gill Sans"/>
              </a:rPr>
              <a:t>Hazard</a:t>
            </a:r>
            <a:endParaRPr lang="en-ZA" dirty="0">
              <a:solidFill>
                <a:srgbClr val="646567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80040" y="2578429"/>
            <a:ext cx="1512240" cy="398033"/>
          </a:xfrm>
          <a:prstGeom prst="rect">
            <a:avLst/>
          </a:prstGeom>
          <a:solidFill>
            <a:srgbClr val="C0DA77"/>
          </a:solidFill>
          <a:ln>
            <a:noFill/>
          </a:ln>
        </p:spPr>
        <p:txBody>
          <a:bodyPr wrap="none" rIns="108000" rtlCol="0" anchor="ctr" anchorCtr="1">
            <a:noAutofit/>
          </a:bodyPr>
          <a:lstStyle/>
          <a:p>
            <a:pPr algn="ctr"/>
            <a:r>
              <a:rPr lang="en-ZA" dirty="0" smtClean="0">
                <a:solidFill>
                  <a:srgbClr val="646567"/>
                </a:solidFill>
                <a:latin typeface="Gill Sans"/>
                <a:cs typeface="Gill Sans"/>
              </a:rPr>
              <a:t>1 / Capacity</a:t>
            </a:r>
            <a:endParaRPr lang="en-ZA" dirty="0">
              <a:solidFill>
                <a:srgbClr val="646567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75040" y="2607130"/>
            <a:ext cx="829408" cy="369332"/>
          </a:xfrm>
          <a:prstGeom prst="rect">
            <a:avLst/>
          </a:prstGeom>
          <a:solidFill>
            <a:srgbClr val="C0DA7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>
                <a:solidFill>
                  <a:srgbClr val="646567"/>
                </a:solidFill>
                <a:latin typeface="Gill Sans"/>
                <a:cs typeface="Gill Sans"/>
              </a:rPr>
              <a:t>Risk</a:t>
            </a:r>
            <a:endParaRPr lang="en-ZA" dirty="0">
              <a:solidFill>
                <a:srgbClr val="646567"/>
              </a:solidFill>
              <a:latin typeface="Gill Sans"/>
              <a:cs typeface="Gill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120" y="4797344"/>
            <a:ext cx="1177989" cy="17280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44062" y="4113690"/>
            <a:ext cx="52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Step 1</a:t>
            </a:r>
            <a:endParaRPr lang="en-ZA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758465" y="4113690"/>
            <a:ext cx="52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Step 2</a:t>
            </a:r>
            <a:endParaRPr lang="en-ZA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2798885" y="4113690"/>
            <a:ext cx="52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Step 3</a:t>
            </a:r>
            <a:endParaRPr lang="en-ZA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5893286" y="4113690"/>
            <a:ext cx="52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Step 5</a:t>
            </a:r>
            <a:endParaRPr lang="en-ZA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4045498" y="4113690"/>
            <a:ext cx="52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Step 4</a:t>
            </a:r>
            <a:endParaRPr lang="en-ZA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7635633" y="4113690"/>
            <a:ext cx="52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Step 6</a:t>
            </a:r>
            <a:endParaRPr lang="en-ZA" sz="1400" dirty="0"/>
          </a:p>
        </p:txBody>
      </p:sp>
      <p:grpSp>
        <p:nvGrpSpPr>
          <p:cNvPr id="18" name="Group 61"/>
          <p:cNvGrpSpPr/>
          <p:nvPr/>
        </p:nvGrpSpPr>
        <p:grpSpPr>
          <a:xfrm>
            <a:off x="662352" y="3359769"/>
            <a:ext cx="2914908" cy="574376"/>
            <a:chOff x="717548" y="3550012"/>
            <a:chExt cx="3157817" cy="672855"/>
          </a:xfrm>
        </p:grpSpPr>
        <p:sp>
          <p:nvSpPr>
            <p:cNvPr id="56" name="Left Brace 55"/>
            <p:cNvSpPr/>
            <p:nvPr/>
          </p:nvSpPr>
          <p:spPr>
            <a:xfrm rot="5400000">
              <a:off x="2170456" y="2517959"/>
              <a:ext cx="252000" cy="3157815"/>
            </a:xfrm>
            <a:prstGeom prst="leftBrace">
              <a:avLst>
                <a:gd name="adj1" fmla="val 52009"/>
                <a:gd name="adj2" fmla="val 49732"/>
              </a:avLst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17549" y="3550012"/>
              <a:ext cx="3157816" cy="360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400" b="1" dirty="0" smtClean="0"/>
                <a:t>Baseline</a:t>
              </a:r>
              <a:endParaRPr lang="en-ZA" sz="1400" b="1" dirty="0"/>
            </a:p>
          </p:txBody>
        </p:sp>
      </p:grpSp>
      <p:grpSp>
        <p:nvGrpSpPr>
          <p:cNvPr id="19" name="Group 62"/>
          <p:cNvGrpSpPr/>
          <p:nvPr/>
        </p:nvGrpSpPr>
        <p:grpSpPr>
          <a:xfrm>
            <a:off x="3655640" y="3356992"/>
            <a:ext cx="4931313" cy="577153"/>
            <a:chOff x="3960277" y="3646713"/>
            <a:chExt cx="5342256" cy="577153"/>
          </a:xfrm>
        </p:grpSpPr>
        <p:sp>
          <p:nvSpPr>
            <p:cNvPr id="57" name="Left Brace 56"/>
            <p:cNvSpPr/>
            <p:nvPr/>
          </p:nvSpPr>
          <p:spPr>
            <a:xfrm rot="5400000">
              <a:off x="6539273" y="1460606"/>
              <a:ext cx="252000" cy="5274520"/>
            </a:xfrm>
            <a:prstGeom prst="leftBrace">
              <a:avLst>
                <a:gd name="adj1" fmla="val 52009"/>
                <a:gd name="adj2" fmla="val 49732"/>
              </a:avLst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960277" y="3646713"/>
              <a:ext cx="5342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400" b="1" dirty="0" smtClean="0"/>
                <a:t>Outcome and Forecast Analysis</a:t>
              </a:r>
              <a:endParaRPr lang="en-ZA" sz="1400" b="1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648982" y="4797152"/>
            <a:ext cx="2914906" cy="1729571"/>
          </a:xfrm>
          <a:prstGeom prst="rect">
            <a:avLst/>
          </a:prstGeom>
          <a:solidFill>
            <a:srgbClr val="EAF1DD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29" name="Group 6"/>
          <p:cNvGrpSpPr/>
          <p:nvPr/>
        </p:nvGrpSpPr>
        <p:grpSpPr>
          <a:xfrm>
            <a:off x="439902" y="4869154"/>
            <a:ext cx="1683826" cy="1488101"/>
            <a:chOff x="476559" y="4484077"/>
            <a:chExt cx="1824145" cy="1131849"/>
          </a:xfrm>
        </p:grpSpPr>
        <p:sp>
          <p:nvSpPr>
            <p:cNvPr id="4" name="TextBox 3"/>
            <p:cNvSpPr txBox="1"/>
            <p:nvPr/>
          </p:nvSpPr>
          <p:spPr>
            <a:xfrm>
              <a:off x="840153" y="4484077"/>
              <a:ext cx="931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700" dirty="0" smtClean="0">
                  <a:solidFill>
                    <a:srgbClr val="0000A5"/>
                  </a:solidFill>
                  <a:latin typeface="Helvetica Neue"/>
                  <a:cs typeface="Helvetica Neue"/>
                </a:rPr>
                <a:t>Livelihood Zones</a:t>
              </a:r>
              <a:endParaRPr lang="en-ZA" sz="700" dirty="0">
                <a:solidFill>
                  <a:srgbClr val="0000A5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46" name="Picture 45" descr="livelihoodzones_lp_a4.png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86" b="98741" l="2370" r="987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559" y="4812696"/>
              <a:ext cx="1824145" cy="8032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0" name="Group 17"/>
          <p:cNvGrpSpPr/>
          <p:nvPr/>
        </p:nvGrpSpPr>
        <p:grpSpPr>
          <a:xfrm>
            <a:off x="2411760" y="4869160"/>
            <a:ext cx="1130249" cy="1477523"/>
            <a:chOff x="2644775" y="4484077"/>
            <a:chExt cx="1224436" cy="1477523"/>
          </a:xfrm>
        </p:grpSpPr>
        <p:sp>
          <p:nvSpPr>
            <p:cNvPr id="44" name="TextBox 43"/>
            <p:cNvSpPr txBox="1"/>
            <p:nvPr/>
          </p:nvSpPr>
          <p:spPr>
            <a:xfrm>
              <a:off x="2769605" y="4484077"/>
              <a:ext cx="10996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700" dirty="0" smtClean="0">
                  <a:solidFill>
                    <a:srgbClr val="0000A5"/>
                  </a:solidFill>
                  <a:latin typeface="Helvetica Neue"/>
                  <a:cs typeface="Helvetica Neue"/>
                </a:rPr>
                <a:t>Livelihood Strategies</a:t>
              </a:r>
              <a:endParaRPr lang="en-ZA" sz="700" dirty="0">
                <a:solidFill>
                  <a:srgbClr val="0000A5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6" cstate="print"/>
            <a:srcRect l="2211" t="1259" r="495" b="-544"/>
            <a:stretch/>
          </p:blipFill>
          <p:spPr>
            <a:xfrm>
              <a:off x="2644775" y="4748400"/>
              <a:ext cx="1120810" cy="1213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4" name="Group 16"/>
          <p:cNvGrpSpPr/>
          <p:nvPr/>
        </p:nvGrpSpPr>
        <p:grpSpPr>
          <a:xfrm>
            <a:off x="1691680" y="4869160"/>
            <a:ext cx="939000" cy="1527670"/>
            <a:chOff x="1823449" y="4484077"/>
            <a:chExt cx="1017250" cy="1311646"/>
          </a:xfrm>
        </p:grpSpPr>
        <p:sp>
          <p:nvSpPr>
            <p:cNvPr id="45" name="TextBox 44"/>
            <p:cNvSpPr txBox="1"/>
            <p:nvPr/>
          </p:nvSpPr>
          <p:spPr>
            <a:xfrm>
              <a:off x="1853970" y="4484077"/>
              <a:ext cx="98672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700" dirty="0" smtClean="0">
                  <a:solidFill>
                    <a:srgbClr val="0000A5"/>
                  </a:solidFill>
                  <a:latin typeface="Helvetica Neue"/>
                  <a:cs typeface="Helvetica Neue"/>
                </a:rPr>
                <a:t>WealthBreakdown</a:t>
              </a:r>
              <a:endParaRPr lang="en-ZA" sz="700" dirty="0">
                <a:solidFill>
                  <a:srgbClr val="0000A5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96" b="100000" l="321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3449" y="4535726"/>
              <a:ext cx="992718" cy="12599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6" name="Group 28"/>
          <p:cNvGrpSpPr/>
          <p:nvPr/>
        </p:nvGrpSpPr>
        <p:grpSpPr>
          <a:xfrm>
            <a:off x="7164288" y="4797152"/>
            <a:ext cx="1555014" cy="1729571"/>
            <a:chOff x="7681910" y="4355959"/>
            <a:chExt cx="1684598" cy="1729571"/>
          </a:xfrm>
        </p:grpSpPr>
        <p:sp>
          <p:nvSpPr>
            <p:cNvPr id="61" name="Rectangle 60"/>
            <p:cNvSpPr/>
            <p:nvPr/>
          </p:nvSpPr>
          <p:spPr>
            <a:xfrm>
              <a:off x="7681910" y="4355959"/>
              <a:ext cx="1684598" cy="1729571"/>
            </a:xfrm>
            <a:prstGeom prst="rect">
              <a:avLst/>
            </a:prstGeom>
            <a:solidFill>
              <a:srgbClr val="EAF1DD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grpSp>
          <p:nvGrpSpPr>
            <p:cNvPr id="38" name="Group 18"/>
            <p:cNvGrpSpPr/>
            <p:nvPr/>
          </p:nvGrpSpPr>
          <p:grpSpPr>
            <a:xfrm>
              <a:off x="7824402" y="4394406"/>
              <a:ext cx="1439998" cy="1656987"/>
              <a:chOff x="7824402" y="4394406"/>
              <a:chExt cx="1439998" cy="1656987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24402" y="4611395"/>
                <a:ext cx="1439998" cy="14399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8092741" y="4394406"/>
                <a:ext cx="103361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700" dirty="0" smtClean="0">
                    <a:solidFill>
                      <a:srgbClr val="0000A5"/>
                    </a:solidFill>
                    <a:latin typeface="Helvetica Neue"/>
                    <a:cs typeface="Helvetica Neue"/>
                  </a:rPr>
                  <a:t>Projected Outcome</a:t>
                </a:r>
                <a:endParaRPr lang="en-ZA" sz="700" dirty="0">
                  <a:solidFill>
                    <a:srgbClr val="0000A5"/>
                  </a:solidFill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3779912" y="4797152"/>
            <a:ext cx="1555014" cy="1729571"/>
            <a:chOff x="4013723" y="4375300"/>
            <a:chExt cx="1684598" cy="1729571"/>
          </a:xfrm>
        </p:grpSpPr>
        <p:sp>
          <p:nvSpPr>
            <p:cNvPr id="67" name="Rectangle 66"/>
            <p:cNvSpPr/>
            <p:nvPr/>
          </p:nvSpPr>
          <p:spPr>
            <a:xfrm>
              <a:off x="4013723" y="4375300"/>
              <a:ext cx="1684598" cy="1729571"/>
            </a:xfrm>
            <a:prstGeom prst="rect">
              <a:avLst/>
            </a:prstGeom>
            <a:solidFill>
              <a:srgbClr val="EAF1DD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48352" y="4481483"/>
              <a:ext cx="11378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700" dirty="0" smtClean="0">
                  <a:solidFill>
                    <a:srgbClr val="0000A5"/>
                  </a:solidFill>
                  <a:latin typeface="Helvetica Neue"/>
                  <a:cs typeface="Helvetica Neue"/>
                </a:rPr>
                <a:t>Problem Specification</a:t>
              </a:r>
              <a:endParaRPr lang="en-ZA" sz="700" dirty="0">
                <a:solidFill>
                  <a:srgbClr val="0000A5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40" name="Group 37"/>
            <p:cNvGrpSpPr/>
            <p:nvPr/>
          </p:nvGrpSpPr>
          <p:grpSpPr>
            <a:xfrm>
              <a:off x="4052018" y="4748400"/>
              <a:ext cx="1613639" cy="1188000"/>
              <a:chOff x="4052018" y="4748400"/>
              <a:chExt cx="1613639" cy="1188000"/>
            </a:xfrm>
          </p:grpSpPr>
          <p:grpSp>
            <p:nvGrpSpPr>
              <p:cNvPr id="41" name="Group 35"/>
              <p:cNvGrpSpPr/>
              <p:nvPr/>
            </p:nvGrpSpPr>
            <p:grpSpPr>
              <a:xfrm>
                <a:off x="4055533" y="4748400"/>
                <a:ext cx="1610124" cy="1188000"/>
                <a:chOff x="4055533" y="4748400"/>
                <a:chExt cx="1610124" cy="1188000"/>
              </a:xfrm>
            </p:grpSpPr>
            <p:pic>
              <p:nvPicPr>
                <p:cNvPr id="31" name="Picture 30" descr="ndvi_fao_zaf_1410n.png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4895" b="26895" l="57056" r="8627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315" t="4861" r="13814" b="75597"/>
                <a:stretch/>
              </p:blipFill>
              <p:spPr>
                <a:xfrm>
                  <a:off x="4060378" y="4748400"/>
                  <a:ext cx="1605279" cy="11880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2" name="Freeform 31"/>
                <p:cNvSpPr/>
                <p:nvPr/>
              </p:nvSpPr>
              <p:spPr>
                <a:xfrm>
                  <a:off x="5105400" y="4902200"/>
                  <a:ext cx="431800" cy="321733"/>
                </a:xfrm>
                <a:custGeom>
                  <a:avLst/>
                  <a:gdLst>
                    <a:gd name="connsiteX0" fmla="*/ 0 w 431800"/>
                    <a:gd name="connsiteY0" fmla="*/ 313267 h 321733"/>
                    <a:gd name="connsiteX1" fmla="*/ 0 w 431800"/>
                    <a:gd name="connsiteY1" fmla="*/ 203200 h 321733"/>
                    <a:gd name="connsiteX2" fmla="*/ 127000 w 431800"/>
                    <a:gd name="connsiteY2" fmla="*/ 110067 h 321733"/>
                    <a:gd name="connsiteX3" fmla="*/ 245533 w 431800"/>
                    <a:gd name="connsiteY3" fmla="*/ 0 h 321733"/>
                    <a:gd name="connsiteX4" fmla="*/ 355600 w 431800"/>
                    <a:gd name="connsiteY4" fmla="*/ 8467 h 321733"/>
                    <a:gd name="connsiteX5" fmla="*/ 431800 w 431800"/>
                    <a:gd name="connsiteY5" fmla="*/ 279400 h 321733"/>
                    <a:gd name="connsiteX6" fmla="*/ 338667 w 431800"/>
                    <a:gd name="connsiteY6" fmla="*/ 321733 h 321733"/>
                    <a:gd name="connsiteX7" fmla="*/ 338667 w 431800"/>
                    <a:gd name="connsiteY7" fmla="*/ 321733 h 321733"/>
                    <a:gd name="connsiteX8" fmla="*/ 330200 w 431800"/>
                    <a:gd name="connsiteY8" fmla="*/ 228600 h 321733"/>
                    <a:gd name="connsiteX9" fmla="*/ 304800 w 431800"/>
                    <a:gd name="connsiteY9" fmla="*/ 160867 h 321733"/>
                    <a:gd name="connsiteX10" fmla="*/ 220133 w 431800"/>
                    <a:gd name="connsiteY10" fmla="*/ 220133 h 321733"/>
                    <a:gd name="connsiteX11" fmla="*/ 220133 w 431800"/>
                    <a:gd name="connsiteY11" fmla="*/ 304800 h 321733"/>
                    <a:gd name="connsiteX12" fmla="*/ 0 w 431800"/>
                    <a:gd name="connsiteY12" fmla="*/ 313267 h 32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31800" h="321733">
                      <a:moveTo>
                        <a:pt x="0" y="313267"/>
                      </a:moveTo>
                      <a:lnTo>
                        <a:pt x="0" y="203200"/>
                      </a:lnTo>
                      <a:lnTo>
                        <a:pt x="127000" y="110067"/>
                      </a:lnTo>
                      <a:lnTo>
                        <a:pt x="245533" y="0"/>
                      </a:lnTo>
                      <a:lnTo>
                        <a:pt x="355600" y="8467"/>
                      </a:lnTo>
                      <a:lnTo>
                        <a:pt x="431800" y="279400"/>
                      </a:lnTo>
                      <a:lnTo>
                        <a:pt x="338667" y="321733"/>
                      </a:lnTo>
                      <a:lnTo>
                        <a:pt x="338667" y="321733"/>
                      </a:lnTo>
                      <a:lnTo>
                        <a:pt x="330200" y="228600"/>
                      </a:lnTo>
                      <a:lnTo>
                        <a:pt x="304800" y="160867"/>
                      </a:lnTo>
                      <a:lnTo>
                        <a:pt x="220133" y="220133"/>
                      </a:lnTo>
                      <a:lnTo>
                        <a:pt x="220133" y="304800"/>
                      </a:lnTo>
                      <a:lnTo>
                        <a:pt x="0" y="313267"/>
                      </a:lnTo>
                      <a:close/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33" name="Freeform 32"/>
                <p:cNvSpPr/>
                <p:nvPr/>
              </p:nvSpPr>
              <p:spPr>
                <a:xfrm>
                  <a:off x="4055533" y="5435600"/>
                  <a:ext cx="702734" cy="423333"/>
                </a:xfrm>
                <a:custGeom>
                  <a:avLst/>
                  <a:gdLst>
                    <a:gd name="connsiteX0" fmla="*/ 186267 w 702734"/>
                    <a:gd name="connsiteY0" fmla="*/ 135467 h 423333"/>
                    <a:gd name="connsiteX1" fmla="*/ 279400 w 702734"/>
                    <a:gd name="connsiteY1" fmla="*/ 42333 h 423333"/>
                    <a:gd name="connsiteX2" fmla="*/ 347134 w 702734"/>
                    <a:gd name="connsiteY2" fmla="*/ 84667 h 423333"/>
                    <a:gd name="connsiteX3" fmla="*/ 347134 w 702734"/>
                    <a:gd name="connsiteY3" fmla="*/ 84667 h 423333"/>
                    <a:gd name="connsiteX4" fmla="*/ 347134 w 702734"/>
                    <a:gd name="connsiteY4" fmla="*/ 0 h 423333"/>
                    <a:gd name="connsiteX5" fmla="*/ 423334 w 702734"/>
                    <a:gd name="connsiteY5" fmla="*/ 16933 h 423333"/>
                    <a:gd name="connsiteX6" fmla="*/ 423334 w 702734"/>
                    <a:gd name="connsiteY6" fmla="*/ 93133 h 423333"/>
                    <a:gd name="connsiteX7" fmla="*/ 533400 w 702734"/>
                    <a:gd name="connsiteY7" fmla="*/ 135467 h 423333"/>
                    <a:gd name="connsiteX8" fmla="*/ 635000 w 702734"/>
                    <a:gd name="connsiteY8" fmla="*/ 93133 h 423333"/>
                    <a:gd name="connsiteX9" fmla="*/ 702734 w 702734"/>
                    <a:gd name="connsiteY9" fmla="*/ 186267 h 423333"/>
                    <a:gd name="connsiteX10" fmla="*/ 601134 w 702734"/>
                    <a:gd name="connsiteY10" fmla="*/ 237067 h 423333"/>
                    <a:gd name="connsiteX11" fmla="*/ 702734 w 702734"/>
                    <a:gd name="connsiteY11" fmla="*/ 270933 h 423333"/>
                    <a:gd name="connsiteX12" fmla="*/ 694267 w 702734"/>
                    <a:gd name="connsiteY12" fmla="*/ 372533 h 423333"/>
                    <a:gd name="connsiteX13" fmla="*/ 626534 w 702734"/>
                    <a:gd name="connsiteY13" fmla="*/ 423333 h 423333"/>
                    <a:gd name="connsiteX14" fmla="*/ 626534 w 702734"/>
                    <a:gd name="connsiteY14" fmla="*/ 423333 h 423333"/>
                    <a:gd name="connsiteX15" fmla="*/ 584200 w 702734"/>
                    <a:gd name="connsiteY15" fmla="*/ 304800 h 423333"/>
                    <a:gd name="connsiteX16" fmla="*/ 584200 w 702734"/>
                    <a:gd name="connsiteY16" fmla="*/ 304800 h 423333"/>
                    <a:gd name="connsiteX17" fmla="*/ 474134 w 702734"/>
                    <a:gd name="connsiteY17" fmla="*/ 347133 h 423333"/>
                    <a:gd name="connsiteX18" fmla="*/ 389467 w 702734"/>
                    <a:gd name="connsiteY18" fmla="*/ 330200 h 423333"/>
                    <a:gd name="connsiteX19" fmla="*/ 347134 w 702734"/>
                    <a:gd name="connsiteY19" fmla="*/ 245533 h 423333"/>
                    <a:gd name="connsiteX20" fmla="*/ 245534 w 702734"/>
                    <a:gd name="connsiteY20" fmla="*/ 245533 h 423333"/>
                    <a:gd name="connsiteX21" fmla="*/ 186267 w 702734"/>
                    <a:gd name="connsiteY21" fmla="*/ 296333 h 423333"/>
                    <a:gd name="connsiteX22" fmla="*/ 25400 w 702734"/>
                    <a:gd name="connsiteY22" fmla="*/ 296333 h 423333"/>
                    <a:gd name="connsiteX23" fmla="*/ 0 w 702734"/>
                    <a:gd name="connsiteY23" fmla="*/ 143933 h 423333"/>
                    <a:gd name="connsiteX24" fmla="*/ 118534 w 702734"/>
                    <a:gd name="connsiteY24" fmla="*/ 177800 h 423333"/>
                    <a:gd name="connsiteX25" fmla="*/ 186267 w 702734"/>
                    <a:gd name="connsiteY25" fmla="*/ 135467 h 423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02734" h="423333">
                      <a:moveTo>
                        <a:pt x="186267" y="135467"/>
                      </a:moveTo>
                      <a:lnTo>
                        <a:pt x="279400" y="42333"/>
                      </a:lnTo>
                      <a:lnTo>
                        <a:pt x="347134" y="84667"/>
                      </a:lnTo>
                      <a:lnTo>
                        <a:pt x="347134" y="84667"/>
                      </a:lnTo>
                      <a:lnTo>
                        <a:pt x="347134" y="0"/>
                      </a:lnTo>
                      <a:lnTo>
                        <a:pt x="423334" y="16933"/>
                      </a:lnTo>
                      <a:lnTo>
                        <a:pt x="423334" y="93133"/>
                      </a:lnTo>
                      <a:lnTo>
                        <a:pt x="533400" y="135467"/>
                      </a:lnTo>
                      <a:lnTo>
                        <a:pt x="635000" y="93133"/>
                      </a:lnTo>
                      <a:lnTo>
                        <a:pt x="702734" y="186267"/>
                      </a:lnTo>
                      <a:lnTo>
                        <a:pt x="601134" y="237067"/>
                      </a:lnTo>
                      <a:lnTo>
                        <a:pt x="702734" y="270933"/>
                      </a:lnTo>
                      <a:lnTo>
                        <a:pt x="694267" y="372533"/>
                      </a:lnTo>
                      <a:lnTo>
                        <a:pt x="626534" y="423333"/>
                      </a:lnTo>
                      <a:lnTo>
                        <a:pt x="626534" y="423333"/>
                      </a:lnTo>
                      <a:lnTo>
                        <a:pt x="584200" y="304800"/>
                      </a:lnTo>
                      <a:lnTo>
                        <a:pt x="584200" y="304800"/>
                      </a:lnTo>
                      <a:lnTo>
                        <a:pt x="474134" y="347133"/>
                      </a:lnTo>
                      <a:lnTo>
                        <a:pt x="389467" y="330200"/>
                      </a:lnTo>
                      <a:lnTo>
                        <a:pt x="347134" y="245533"/>
                      </a:lnTo>
                      <a:lnTo>
                        <a:pt x="245534" y="245533"/>
                      </a:lnTo>
                      <a:lnTo>
                        <a:pt x="186267" y="296333"/>
                      </a:lnTo>
                      <a:lnTo>
                        <a:pt x="25400" y="296333"/>
                      </a:lnTo>
                      <a:lnTo>
                        <a:pt x="0" y="143933"/>
                      </a:lnTo>
                      <a:lnTo>
                        <a:pt x="118534" y="177800"/>
                      </a:lnTo>
                      <a:lnTo>
                        <a:pt x="186267" y="135467"/>
                      </a:lnTo>
                      <a:close/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4052018" y="4963480"/>
                <a:ext cx="12630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800" dirty="0" smtClean="0"/>
                  <a:t>Crop production 60%</a:t>
                </a:r>
              </a:p>
              <a:p>
                <a:r>
                  <a:rPr lang="en-ZA" sz="800" dirty="0" smtClean="0"/>
                  <a:t>Livestock price 40%</a:t>
                </a:r>
                <a:endParaRPr lang="en-ZA" sz="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449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53" grpId="0"/>
      <p:bldP spid="54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Baselines</a:t>
            </a:r>
            <a:endParaRPr lang="en-GB" dirty="0"/>
          </a:p>
        </p:txBody>
      </p:sp>
      <p:pic>
        <p:nvPicPr>
          <p:cNvPr id="4" name="Picture 3" descr="map_cover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7125" r="3672" b="8028"/>
          <a:stretch/>
        </p:blipFill>
        <p:spPr>
          <a:xfrm>
            <a:off x="335802" y="1334970"/>
            <a:ext cx="8350998" cy="5486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2894" y="1188450"/>
            <a:ext cx="4583906" cy="1302408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Took place in February-March 2015</a:t>
            </a:r>
          </a:p>
          <a:p>
            <a:r>
              <a:rPr lang="en-GB" dirty="0" smtClean="0"/>
              <a:t>Four Livelihood Zones:</a:t>
            </a:r>
          </a:p>
          <a:p>
            <a:pPr lvl="1"/>
            <a:r>
              <a:rPr lang="en-GB" dirty="0" smtClean="0"/>
              <a:t>Continuum Survey</a:t>
            </a:r>
          </a:p>
          <a:p>
            <a:pPr lvl="1"/>
            <a:r>
              <a:rPr lang="en-GB" dirty="0" smtClean="0"/>
              <a:t>Household Economy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174623"/>
            <a:ext cx="1480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Projection: Albers Equal Area, SPs  23.77S &amp; 24..88S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18474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965</Words>
  <Application>Microsoft Macintosh PowerPoint</Application>
  <PresentationFormat>On-screen Show (4:3)</PresentationFormat>
  <Paragraphs>154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SAVAC / LimVAC Outcome and Forecast Assessment</vt:lpstr>
      <vt:lpstr>Purpose of the Assessment</vt:lpstr>
      <vt:lpstr>SAVAC Framework for Assessment</vt:lpstr>
      <vt:lpstr>Cross-sectional Assessment: The Food Security Continuum</vt:lpstr>
      <vt:lpstr>Cross-sectional Surveys Analysis: Food Security Continuum </vt:lpstr>
      <vt:lpstr>Longitudinal Assessment: The Household Economy Approach</vt:lpstr>
      <vt:lpstr>Longitudinal Framework</vt:lpstr>
      <vt:lpstr>Longitudinal Framework Summary</vt:lpstr>
      <vt:lpstr>Baselines</vt:lpstr>
      <vt:lpstr>Previously Completed</vt:lpstr>
      <vt:lpstr>Forecasts</vt:lpstr>
      <vt:lpstr>Forecasts</vt:lpstr>
      <vt:lpstr>OFA Limpopo 2015</vt:lpstr>
      <vt:lpstr>Hazard Definition</vt:lpstr>
      <vt:lpstr>Hazard Definition</vt:lpstr>
      <vt:lpstr>Hazard Definition</vt:lpstr>
      <vt:lpstr>Hazard Definition</vt:lpstr>
      <vt:lpstr>Hazard Definition</vt:lpstr>
      <vt:lpstr>Hazard Definition</vt:lpstr>
      <vt:lpstr>Hazard Definition</vt:lpstr>
      <vt:lpstr>Problem Specifications (Hazard Definition)</vt:lpstr>
      <vt:lpstr>Common Problem Specifications</vt:lpstr>
      <vt:lpstr>Outcomes Presentation</vt:lpstr>
      <vt:lpstr>Analysis – Example of Affected vs Unaffected</vt:lpstr>
      <vt:lpstr>Analysis – Example of Affected vs Unaffected</vt:lpstr>
      <vt:lpstr>Analysis – Example of Affected vs Unaffected</vt:lpstr>
      <vt:lpstr>Analysis – Example of Affected vs Unaffected</vt:lpstr>
      <vt:lpstr>Key driver: Food Purchase Prices</vt:lpstr>
      <vt:lpstr>What next?</vt:lpstr>
    </vt:vector>
  </TitlesOfParts>
  <Company>Wahenga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SAVAC / LimVAC Outcome and Forecast Assessment</dc:title>
  <dc:creator>Charles Rethman</dc:creator>
  <cp:lastModifiedBy>Charles Rethman</cp:lastModifiedBy>
  <cp:revision>19</cp:revision>
  <dcterms:created xsi:type="dcterms:W3CDTF">2015-12-09T06:36:51Z</dcterms:created>
  <dcterms:modified xsi:type="dcterms:W3CDTF">2015-12-09T08:38:39Z</dcterms:modified>
</cp:coreProperties>
</file>